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75" r:id="rId8"/>
    <p:sldId id="280" r:id="rId9"/>
    <p:sldId id="276" r:id="rId10"/>
    <p:sldId id="277" r:id="rId11"/>
    <p:sldId id="27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Lato" panose="020F0502020204030203" pitchFamily="34" charset="77"/>
      <p:regular r:id="rId28"/>
      <p:bold r:id="rId29"/>
      <p:italic r:id="rId30"/>
      <p:boldItalic r:id="rId31"/>
    </p:embeddedFont>
    <p:embeddedFont>
      <p:font typeface="Raleway" panose="020B0503030101060003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 snapToObjects="1">
      <p:cViewPr varScale="1">
        <p:scale>
          <a:sx n="124" d="100"/>
          <a:sy n="124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9e7422735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9e7422735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e2eaad1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e2eaad1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e2eaad1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e2eaad1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e2eaad1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e2eaad1e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e2eaad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e2eaad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e2eaad1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e2eaad1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e2eaad1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e2eaad1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e7422735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e7422735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9e7422735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9e7422735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e7422735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e7422735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e7422735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e7422735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e7422735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e7422735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e2eaad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e2eaad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e2eaad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e2eaad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9e2eaad1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9e2eaad1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3.mov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11" Type="http://schemas.openxmlformats.org/officeDocument/2006/relationships/image" Target="../media/image5.png"/><Relationship Id="rId5" Type="http://schemas.microsoft.com/office/2007/relationships/media" Target="../media/media4.mov"/><Relationship Id="rId10" Type="http://schemas.openxmlformats.org/officeDocument/2006/relationships/image" Target="../media/image4.png"/><Relationship Id="rId4" Type="http://schemas.openxmlformats.org/officeDocument/2006/relationships/video" Target="../media/media3.mov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6.mov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video" Target="../media/media7.mov"/><Relationship Id="rId11" Type="http://schemas.openxmlformats.org/officeDocument/2006/relationships/image" Target="../media/image8.png"/><Relationship Id="rId5" Type="http://schemas.microsoft.com/office/2007/relationships/media" Target="../media/media7.mov"/><Relationship Id="rId10" Type="http://schemas.openxmlformats.org/officeDocument/2006/relationships/image" Target="../media/image7.png"/><Relationship Id="rId4" Type="http://schemas.openxmlformats.org/officeDocument/2006/relationships/video" Target="../media/media6.mov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008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Rush hour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1027" y="22585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i="1" dirty="0"/>
              <a:t>Een onoplosbaar probleem</a:t>
            </a:r>
            <a:endParaRPr i="1" dirty="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3018" t="2107" r="2235" b="1981"/>
          <a:stretch/>
        </p:blipFill>
        <p:spPr>
          <a:xfrm>
            <a:off x="8234589" y="4244877"/>
            <a:ext cx="774700" cy="78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5326742" y="4214127"/>
            <a:ext cx="2860063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dirty="0"/>
              <a:t>Minor Programmeren: Heuristieken </a:t>
            </a:r>
            <a:endParaRPr sz="1000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dirty="0"/>
              <a:t>woensdag 19 december 2018 </a:t>
            </a:r>
            <a:endParaRPr sz="1000" dirty="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dirty="0"/>
              <a:t>Fried Schölvinck, Tobias Maätita, Jacob Jasper 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67;p22">
            <a:extLst>
              <a:ext uri="{FF2B5EF4-FFF2-40B4-BE49-F238E27FC236}">
                <a16:creationId xmlns:a16="http://schemas.microsoft.com/office/drawing/2014/main" id="{079E4EBE-E665-C94E-A8C0-8BC69BDBD8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4470" y="1071371"/>
            <a:ext cx="3492814" cy="32811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0D65EE-9809-364A-A046-5A2DBBF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 van een zet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B1BA49-B82D-0743-B352-E5E8E22E1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Eén blokje</a:t>
            </a:r>
          </a:p>
          <a:p>
            <a:r>
              <a:rPr lang="nl-NL" dirty="0"/>
              <a:t>Meerdere blokjes</a:t>
            </a:r>
          </a:p>
          <a:p>
            <a:r>
              <a:rPr lang="nl-NL" b="1" dirty="0"/>
              <a:t>Alle blokjes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992E07-C7B5-F646-A17A-19F2DBEE2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51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9996EFE-B98B-4D4F-B063-FB44B2C1B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" t="2789" r="1234" b="2619"/>
          <a:stretch/>
        </p:blipFill>
        <p:spPr>
          <a:xfrm>
            <a:off x="1593538" y="596766"/>
            <a:ext cx="7491464" cy="4526985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BE70000-8DBE-484C-BD42-811DEE8DC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11</a:t>
            </a:fld>
            <a:endParaRPr lang="nl-NL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BBB6023-695E-C04C-A095-60A2317BC08A}"/>
              </a:ext>
            </a:extLst>
          </p:cNvPr>
          <p:cNvSpPr txBox="1"/>
          <p:nvPr/>
        </p:nvSpPr>
        <p:spPr>
          <a:xfrm>
            <a:off x="8371961" y="1077819"/>
            <a:ext cx="65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" dirty="0"/>
              <a:t>no solution found</a:t>
            </a:r>
          </a:p>
        </p:txBody>
      </p:sp>
      <p:cxnSp>
        <p:nvCxnSpPr>
          <p:cNvPr id="21" name="Kromme verbindingslijn 20">
            <a:extLst>
              <a:ext uri="{FF2B5EF4-FFF2-40B4-BE49-F238E27FC236}">
                <a16:creationId xmlns:a16="http://schemas.microsoft.com/office/drawing/2014/main" id="{78203720-B95D-5D44-9D3E-50A47FD8C2BD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7600123" y="1308651"/>
            <a:ext cx="771839" cy="4340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3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+ bound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12</a:t>
            </a:fld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350" y="2078875"/>
            <a:ext cx="3956224" cy="29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650" y="2078875"/>
            <a:ext cx="3956224" cy="29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98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Breadth First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200" y="2234950"/>
            <a:ext cx="1205425" cy="113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25" y="824179"/>
            <a:ext cx="1208675" cy="11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50" y="3596499"/>
            <a:ext cx="1205426" cy="113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325" y="2234850"/>
            <a:ext cx="1205436" cy="11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7225" y="3602172"/>
            <a:ext cx="1208674" cy="11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750" y="3599329"/>
            <a:ext cx="1208675" cy="113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2"/>
          <p:cNvCxnSpPr/>
          <p:nvPr/>
        </p:nvCxnSpPr>
        <p:spPr>
          <a:xfrm>
            <a:off x="7648275" y="3524875"/>
            <a:ext cx="1351500" cy="1283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2"/>
          <p:cNvCxnSpPr/>
          <p:nvPr/>
        </p:nvCxnSpPr>
        <p:spPr>
          <a:xfrm flipH="1">
            <a:off x="7634575" y="3550675"/>
            <a:ext cx="1364400" cy="127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2"/>
          <p:cNvCxnSpPr>
            <a:stCxn id="165" idx="2"/>
            <a:endCxn id="167" idx="0"/>
          </p:cNvCxnSpPr>
          <p:nvPr/>
        </p:nvCxnSpPr>
        <p:spPr>
          <a:xfrm flipH="1">
            <a:off x="5103162" y="1956554"/>
            <a:ext cx="786600" cy="2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2"/>
          <p:cNvCxnSpPr>
            <a:stCxn id="165" idx="2"/>
            <a:endCxn id="164" idx="0"/>
          </p:cNvCxnSpPr>
          <p:nvPr/>
        </p:nvCxnSpPr>
        <p:spPr>
          <a:xfrm>
            <a:off x="5889762" y="1956554"/>
            <a:ext cx="687300" cy="2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2"/>
          <p:cNvCxnSpPr>
            <a:stCxn id="164" idx="2"/>
            <a:endCxn id="166" idx="0"/>
          </p:cNvCxnSpPr>
          <p:nvPr/>
        </p:nvCxnSpPr>
        <p:spPr>
          <a:xfrm flipH="1">
            <a:off x="5543713" y="3367123"/>
            <a:ext cx="1033200" cy="2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2"/>
          <p:cNvCxnSpPr>
            <a:stCxn id="164" idx="2"/>
            <a:endCxn id="168" idx="0"/>
          </p:cNvCxnSpPr>
          <p:nvPr/>
        </p:nvCxnSpPr>
        <p:spPr>
          <a:xfrm>
            <a:off x="6576913" y="3367123"/>
            <a:ext cx="354600" cy="2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2"/>
          <p:cNvCxnSpPr>
            <a:stCxn id="164" idx="2"/>
            <a:endCxn id="169" idx="0"/>
          </p:cNvCxnSpPr>
          <p:nvPr/>
        </p:nvCxnSpPr>
        <p:spPr>
          <a:xfrm>
            <a:off x="6576913" y="3367123"/>
            <a:ext cx="1744200" cy="23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13</a:t>
            </a:fld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586800" cy="956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 dirty="0"/>
              <a:t>Vindt altijd het minste aantal zetten</a:t>
            </a:r>
            <a:endParaRPr dirty="0"/>
          </a:p>
        </p:txBody>
      </p:sp>
      <p:sp>
        <p:nvSpPr>
          <p:cNvPr id="18" name="Google Shape;210;p26">
            <a:extLst>
              <a:ext uri="{FF2B5EF4-FFF2-40B4-BE49-F238E27FC236}">
                <a16:creationId xmlns:a16="http://schemas.microsoft.com/office/drawing/2014/main" id="{56EF78CB-71A8-AF4C-AF53-71B0184B8E47}"/>
              </a:ext>
            </a:extLst>
          </p:cNvPr>
          <p:cNvSpPr/>
          <p:nvPr/>
        </p:nvSpPr>
        <p:spPr>
          <a:xfrm rot="14733674">
            <a:off x="6713968" y="2126109"/>
            <a:ext cx="2090575" cy="586775"/>
          </a:xfrm>
          <a:custGeom>
            <a:avLst/>
            <a:gdLst/>
            <a:ahLst/>
            <a:cxnLst/>
            <a:rect l="l" t="t" r="r" b="b"/>
            <a:pathLst>
              <a:path w="83623" h="23471" extrusionOk="0">
                <a:moveTo>
                  <a:pt x="0" y="19026"/>
                </a:moveTo>
                <a:cubicBezTo>
                  <a:pt x="10471" y="19616"/>
                  <a:pt x="48891" y="25736"/>
                  <a:pt x="62828" y="22565"/>
                </a:cubicBezTo>
                <a:cubicBezTo>
                  <a:pt x="76765" y="19394"/>
                  <a:pt x="80157" y="3761"/>
                  <a:pt x="8362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4D79E5A-D4E4-8846-A95A-1DFF74FA3052}"/>
              </a:ext>
            </a:extLst>
          </p:cNvPr>
          <p:cNvSpPr txBox="1"/>
          <p:nvPr/>
        </p:nvSpPr>
        <p:spPr>
          <a:xfrm>
            <a:off x="8142323" y="2620174"/>
            <a:ext cx="104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/>
              <a:t>veld al gezien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5397560F-5AC1-484A-9E28-DCB6E379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22545"/>
              </p:ext>
            </p:extLst>
          </p:nvPr>
        </p:nvGraphicFramePr>
        <p:xfrm>
          <a:off x="1307335" y="2735590"/>
          <a:ext cx="23544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3">
                  <a:extLst>
                    <a:ext uri="{9D8B030D-6E8A-4147-A177-3AD203B41FA5}">
                      <a16:colId xmlns:a16="http://schemas.microsoft.com/office/drawing/2014/main" val="4137403266"/>
                    </a:ext>
                  </a:extLst>
                </a:gridCol>
                <a:gridCol w="1177213">
                  <a:extLst>
                    <a:ext uri="{9D8B030D-6E8A-4147-A177-3AD203B41FA5}">
                      <a16:colId xmlns:a16="http://schemas.microsoft.com/office/drawing/2014/main" val="1938054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Kortste oplossing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517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36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10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99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86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1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122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798F0071-1630-3043-89D3-E2F741807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"/>
          <a:stretch/>
        </p:blipFill>
        <p:spPr>
          <a:xfrm>
            <a:off x="2451100" y="876780"/>
            <a:ext cx="6585894" cy="4125999"/>
          </a:xfrm>
          <a:prstGeom prst="rect">
            <a:avLst/>
          </a:prstGeom>
        </p:spPr>
      </p:pic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dirty="0"/>
              <a:t>Probleem</a:t>
            </a:r>
          </a:p>
        </p:txBody>
      </p: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nl"/>
              <a:pPr lvl="0"/>
              <a:t>14</a:t>
            </a:fld>
            <a:endParaRPr lang="nl" dirty="0"/>
          </a:p>
        </p:txBody>
      </p:sp>
      <p:graphicFrame>
        <p:nvGraphicFramePr>
          <p:cNvPr id="17" name="Tabel 16">
            <a:extLst>
              <a:ext uri="{FF2B5EF4-FFF2-40B4-BE49-F238E27FC236}">
                <a16:creationId xmlns:a16="http://schemas.microsoft.com/office/drawing/2014/main" id="{7B820318-7307-F145-ADBD-63C64400D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174096"/>
              </p:ext>
            </p:extLst>
          </p:nvPr>
        </p:nvGraphicFramePr>
        <p:xfrm>
          <a:off x="58998" y="3244315"/>
          <a:ext cx="1147502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51">
                  <a:extLst>
                    <a:ext uri="{9D8B030D-6E8A-4147-A177-3AD203B41FA5}">
                      <a16:colId xmlns:a16="http://schemas.microsoft.com/office/drawing/2014/main" val="4137403266"/>
                    </a:ext>
                  </a:extLst>
                </a:gridCol>
                <a:gridCol w="573751">
                  <a:extLst>
                    <a:ext uri="{9D8B030D-6E8A-4147-A177-3AD203B41FA5}">
                      <a16:colId xmlns:a16="http://schemas.microsoft.com/office/drawing/2014/main" val="1938054071"/>
                    </a:ext>
                  </a:extLst>
                </a:gridCol>
              </a:tblGrid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✓</a:t>
                      </a:r>
                      <a:endParaRPr lang="nl-NL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517545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736642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10583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9976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99943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86379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15974"/>
                  </a:ext>
                </a:extLst>
              </a:tr>
              <a:tr h="222933">
                <a:tc>
                  <a:txBody>
                    <a:bodyPr/>
                    <a:lstStyle/>
                    <a:p>
                      <a:r>
                        <a:rPr lang="nl-NL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9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122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Schatting toestandsruimte</a:t>
            </a:r>
            <a:endParaRPr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7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Upper Bound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nsolas"/>
              <a:buChar char="-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een product van de mogelijke posities van elke auto (zonder rekening te houden met zijwaartse overlapping)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nsolas"/>
              <a:buAutoNum type="arabicPeriod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1.000.000							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nsolas"/>
              <a:buAutoNum type="arabicPeriod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45.562.500							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Consolas"/>
              <a:buAutoNum type="arabicPeriod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9.112.500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					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+mj-lt"/>
              <a:buAutoNum type="arabicPeriod" startAt="4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17.199.267.840.000 				(1.72 * E13)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+mj-lt"/>
              <a:buAutoNum type="arabicPeriod" startAt="4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8.427.641.241.600.000.000 			(8.43 * E18)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+mj-lt"/>
              <a:buAutoNum type="arabicPeriod" startAt="4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16.518.176.833.536.000.000			(1.65 * E19)</a:t>
            </a: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900"/>
              <a:buFont typeface="+mj-lt"/>
              <a:buAutoNum type="arabicPeriod" startAt="7"/>
            </a:pPr>
            <a:r>
              <a:rPr lang="nl" sz="9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1.318.283.762.069.985.927.099.136.742.522.880.000		(1.32 * E36)</a:t>
            </a:r>
            <a:endParaRPr dirty="0"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F4F0DF19-DF2F-0446-ACEE-5998C4EE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" t="747" r="825" b="1907"/>
          <a:stretch/>
        </p:blipFill>
        <p:spPr>
          <a:xfrm>
            <a:off x="1754909" y="545523"/>
            <a:ext cx="7037994" cy="4509654"/>
          </a:xfrm>
          <a:prstGeom prst="rect">
            <a:avLst/>
          </a:prstGeom>
        </p:spPr>
      </p:pic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 First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Priority Queue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Voorrang hangt af van geïmplementeerde heuristiek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2 heuristieken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Cars-to-exit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Auto’s die de uitgang direct blokkeren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Cars-in-traffic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Auto’s die indirect voor de rode auto staan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17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601" y="1600399"/>
            <a:ext cx="2461176" cy="231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6"/>
          <p:cNvCxnSpPr/>
          <p:nvPr/>
        </p:nvCxnSpPr>
        <p:spPr>
          <a:xfrm flipH="1">
            <a:off x="6616025" y="2201200"/>
            <a:ext cx="4755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6"/>
          <p:cNvCxnSpPr/>
          <p:nvPr/>
        </p:nvCxnSpPr>
        <p:spPr>
          <a:xfrm flipH="1">
            <a:off x="7454225" y="2201200"/>
            <a:ext cx="4755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6"/>
          <p:cNvCxnSpPr/>
          <p:nvPr/>
        </p:nvCxnSpPr>
        <p:spPr>
          <a:xfrm rot="10800000">
            <a:off x="8152025" y="2223400"/>
            <a:ext cx="6300" cy="51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6"/>
          <p:cNvSpPr/>
          <p:nvPr/>
        </p:nvSpPr>
        <p:spPr>
          <a:xfrm>
            <a:off x="4678925" y="4026300"/>
            <a:ext cx="2090575" cy="586775"/>
          </a:xfrm>
          <a:custGeom>
            <a:avLst/>
            <a:gdLst/>
            <a:ahLst/>
            <a:cxnLst/>
            <a:rect l="l" t="t" r="r" b="b"/>
            <a:pathLst>
              <a:path w="83623" h="23471" extrusionOk="0">
                <a:moveTo>
                  <a:pt x="0" y="19026"/>
                </a:moveTo>
                <a:cubicBezTo>
                  <a:pt x="10471" y="19616"/>
                  <a:pt x="48891" y="25736"/>
                  <a:pt x="62828" y="22565"/>
                </a:cubicBezTo>
                <a:cubicBezTo>
                  <a:pt x="76765" y="19394"/>
                  <a:pt x="80157" y="3761"/>
                  <a:pt x="8362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194250" y="54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Vergelijking heuristieken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132150" y="2186753"/>
            <a:ext cx="2685000" cy="2696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Voorbeeld Game 6: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 dirty="0"/>
              <a:t>19 zetten (Breadth First)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 dirty="0"/>
              <a:t>13.480.365 staten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 dirty="0"/>
              <a:t>19 zetten (Best First)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 dirty="0"/>
              <a:t>990.144 staten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150" y="1345800"/>
            <a:ext cx="6021648" cy="3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18</a:t>
            </a:fld>
            <a:endParaRPr/>
          </a:p>
        </p:txBody>
      </p:sp>
      <p:cxnSp>
        <p:nvCxnSpPr>
          <p:cNvPr id="9" name="Google Shape;219;p27">
            <a:extLst>
              <a:ext uri="{FF2B5EF4-FFF2-40B4-BE49-F238E27FC236}">
                <a16:creationId xmlns:a16="http://schemas.microsoft.com/office/drawing/2014/main" id="{0574DDA9-0997-6249-A285-D1072F78C06B}"/>
              </a:ext>
            </a:extLst>
          </p:cNvPr>
          <p:cNvCxnSpPr>
            <a:cxnSpLocks/>
          </p:cNvCxnSpPr>
          <p:nvPr/>
        </p:nvCxnSpPr>
        <p:spPr>
          <a:xfrm>
            <a:off x="2817150" y="1299487"/>
            <a:ext cx="0" cy="358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84255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Conclusie / Discussie</a:t>
            </a:r>
            <a:endParaRPr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nl" dirty="0"/>
              <a:t>Game 1 t/m 6 opgelost</a:t>
            </a:r>
          </a:p>
          <a:p>
            <a:pPr marL="285750" indent="-285750">
              <a:spcAft>
                <a:spcPts val="1600"/>
              </a:spcAft>
            </a:pPr>
            <a:r>
              <a:rPr lang="nl-NL" dirty="0"/>
              <a:t>Game 7 alleen random en handmatig opgelost</a:t>
            </a:r>
          </a:p>
        </p:txBody>
      </p:sp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19</a:t>
            </a:fld>
            <a:endParaRPr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39C4BB6-B86E-A64F-89BA-BF9F14C9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387" y="4413301"/>
            <a:ext cx="1346200" cy="673100"/>
          </a:xfrm>
          <a:prstGeom prst="rect">
            <a:avLst/>
          </a:prstGeom>
        </p:spPr>
      </p:pic>
      <p:sp>
        <p:nvSpPr>
          <p:cNvPr id="9" name="Google Shape;232;p29">
            <a:extLst>
              <a:ext uri="{FF2B5EF4-FFF2-40B4-BE49-F238E27FC236}">
                <a16:creationId xmlns:a16="http://schemas.microsoft.com/office/drawing/2014/main" id="{D35340AE-A35A-C642-863E-26322F68C8A7}"/>
              </a:ext>
            </a:extLst>
          </p:cNvPr>
          <p:cNvSpPr txBox="1">
            <a:spLocks/>
          </p:cNvSpPr>
          <p:nvPr/>
        </p:nvSpPr>
        <p:spPr>
          <a:xfrm>
            <a:off x="5210154" y="2078875"/>
            <a:ext cx="3223850" cy="193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nl-NL" dirty="0"/>
              <a:t>Geheugenruimte besparen?  -&gt; archief niet meenemen</a:t>
            </a:r>
          </a:p>
          <a:p>
            <a:pPr marL="285750" indent="-285750">
              <a:spcAft>
                <a:spcPts val="1600"/>
              </a:spcAft>
            </a:pPr>
            <a:r>
              <a:rPr lang="nl-NL" dirty="0"/>
              <a:t>Wat maakt een Rush </a:t>
            </a:r>
            <a:r>
              <a:rPr lang="nl-NL" dirty="0" err="1"/>
              <a:t>Hour</a:t>
            </a:r>
            <a:r>
              <a:rPr lang="nl-NL" dirty="0"/>
              <a:t> bord moeilijk? -&gt; combinatie van toestandsruimte en kleinste aantal zetten</a:t>
            </a:r>
            <a:endParaRPr lang="nl" dirty="0"/>
          </a:p>
          <a:p>
            <a:endParaRPr lang="nl" dirty="0"/>
          </a:p>
        </p:txBody>
      </p:sp>
      <p:sp>
        <p:nvSpPr>
          <p:cNvPr id="10" name="Google Shape;231;p29">
            <a:extLst>
              <a:ext uri="{FF2B5EF4-FFF2-40B4-BE49-F238E27FC236}">
                <a16:creationId xmlns:a16="http://schemas.microsoft.com/office/drawing/2014/main" id="{E5ABD113-0A2E-C84C-8778-34682E5122D2}"/>
              </a:ext>
            </a:extLst>
          </p:cNvPr>
          <p:cNvSpPr txBox="1">
            <a:spLocks/>
          </p:cNvSpPr>
          <p:nvPr/>
        </p:nvSpPr>
        <p:spPr>
          <a:xfrm>
            <a:off x="5210154" y="1318650"/>
            <a:ext cx="194329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nl-NL" dirty="0"/>
              <a:t>Vervolg</a:t>
            </a:r>
          </a:p>
        </p:txBody>
      </p:sp>
      <p:cxnSp>
        <p:nvCxnSpPr>
          <p:cNvPr id="12" name="Google Shape;219;p27">
            <a:extLst>
              <a:ext uri="{FF2B5EF4-FFF2-40B4-BE49-F238E27FC236}">
                <a16:creationId xmlns:a16="http://schemas.microsoft.com/office/drawing/2014/main" id="{4B3B1D1E-E261-5941-B6E4-C108C595A178}"/>
              </a:ext>
            </a:extLst>
          </p:cNvPr>
          <p:cNvCxnSpPr>
            <a:cxnSpLocks/>
          </p:cNvCxnSpPr>
          <p:nvPr/>
        </p:nvCxnSpPr>
        <p:spPr>
          <a:xfrm>
            <a:off x="4747385" y="1166051"/>
            <a:ext cx="0" cy="284714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Het spel</a:t>
            </a:r>
            <a:endParaRPr sz="240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400" dirty="0"/>
              <a:t>Nob Yoshigara (1970)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400" dirty="0"/>
              <a:t>1 rode auto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400" dirty="0"/>
              <a:t>Voertuigen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000" dirty="0"/>
              <a:t>Auto’s </a:t>
            </a:r>
            <a:endParaRPr sz="10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000" dirty="0"/>
              <a:t>Vrachtwagens</a:t>
            </a:r>
          </a:p>
          <a:p>
            <a:pPr marL="60960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400" dirty="0"/>
              <a:t>Standaard grootte: 6x6 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400" dirty="0"/>
              <a:t>Voor ons om op te lossen: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000" dirty="0"/>
              <a:t>3 games van 6x6</a:t>
            </a:r>
            <a:endParaRPr sz="10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000" dirty="0"/>
              <a:t>3 games van 9x9</a:t>
            </a:r>
            <a:endParaRPr sz="10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000" dirty="0"/>
              <a:t>1 game van 12x12</a:t>
            </a: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2</a:t>
            </a:fld>
            <a:endParaRPr/>
          </a:p>
        </p:txBody>
      </p:sp>
      <p:pic>
        <p:nvPicPr>
          <p:cNvPr id="2" name="RH_gam1 - HD 720p.mov">
            <a:hlinkClick r:id="" action="ppaction://media"/>
            <a:extLst>
              <a:ext uri="{FF2B5EF4-FFF2-40B4-BE49-F238E27FC236}">
                <a16:creationId xmlns:a16="http://schemas.microsoft.com/office/drawing/2014/main" id="{8C0F4EB8-EAC2-4348-ABDB-418AED461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208" r="20311"/>
          <a:stretch/>
        </p:blipFill>
        <p:spPr>
          <a:xfrm>
            <a:off x="5246195" y="1398284"/>
            <a:ext cx="3147090" cy="2976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Vragen?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C8904-AF2F-6A4F-9142-9BF6806F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Appendix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A3724C-C238-8447-937B-90E13B8F5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1055E8-1050-804A-B373-99C617EA8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761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Opdracht 1</a:t>
            </a:r>
            <a:endParaRPr sz="240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9450" y="169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i="1" dirty="0">
                <a:solidFill>
                  <a:srgbClr val="000000"/>
                </a:solidFill>
              </a:rPr>
              <a:t>Los de games 1, 2, en 3 van grootte 6x6 op door middel van een programma of als mogelijk met de hand.</a:t>
            </a:r>
            <a:endParaRPr i="1" dirty="0">
              <a:solidFill>
                <a:srgbClr val="000000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87506" y="2509375"/>
            <a:ext cx="910664" cy="401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dirty="0">
                <a:solidFill>
                  <a:srgbClr val="000000"/>
                </a:solidFill>
              </a:rPr>
              <a:t>Game 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3</a:t>
            </a:fld>
            <a:endParaRPr/>
          </a:p>
        </p:txBody>
      </p:sp>
      <p:sp>
        <p:nvSpPr>
          <p:cNvPr id="9" name="Google Shape;111;p16">
            <a:extLst>
              <a:ext uri="{FF2B5EF4-FFF2-40B4-BE49-F238E27FC236}">
                <a16:creationId xmlns:a16="http://schemas.microsoft.com/office/drawing/2014/main" id="{1CBC40BE-7CD1-524B-A766-34A7CE3AFD09}"/>
              </a:ext>
            </a:extLst>
          </p:cNvPr>
          <p:cNvSpPr txBox="1">
            <a:spLocks/>
          </p:cNvSpPr>
          <p:nvPr/>
        </p:nvSpPr>
        <p:spPr>
          <a:xfrm>
            <a:off x="3525809" y="2499180"/>
            <a:ext cx="91066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nl-NL" dirty="0">
                <a:solidFill>
                  <a:srgbClr val="000000"/>
                </a:solidFill>
              </a:rPr>
              <a:t>Game 2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79F632F6-46C6-2A45-BF7C-BFF8BB42CFB9}"/>
              </a:ext>
            </a:extLst>
          </p:cNvPr>
          <p:cNvSpPr txBox="1">
            <a:spLocks/>
          </p:cNvSpPr>
          <p:nvPr/>
        </p:nvSpPr>
        <p:spPr>
          <a:xfrm>
            <a:off x="6372500" y="2509375"/>
            <a:ext cx="91066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nl-NL" dirty="0">
                <a:solidFill>
                  <a:srgbClr val="000000"/>
                </a:solidFill>
              </a:rPr>
              <a:t>Game 3</a:t>
            </a:r>
          </a:p>
        </p:txBody>
      </p:sp>
      <p:pic>
        <p:nvPicPr>
          <p:cNvPr id="3" name="2.mov">
            <a:hlinkClick r:id="" action="ppaction://media"/>
            <a:extLst>
              <a:ext uri="{FF2B5EF4-FFF2-40B4-BE49-F238E27FC236}">
                <a16:creationId xmlns:a16="http://schemas.microsoft.com/office/drawing/2014/main" id="{EDC99AA3-8C43-B34A-8B43-799ED774B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51479" y="2836732"/>
            <a:ext cx="2312099" cy="2187851"/>
          </a:xfrm>
          <a:prstGeom prst="rect">
            <a:avLst/>
          </a:prstGeom>
        </p:spPr>
      </p:pic>
      <p:pic>
        <p:nvPicPr>
          <p:cNvPr id="4" name="1.mov">
            <a:hlinkClick r:id="" action="ppaction://media"/>
            <a:extLst>
              <a:ext uri="{FF2B5EF4-FFF2-40B4-BE49-F238E27FC236}">
                <a16:creationId xmlns:a16="http://schemas.microsoft.com/office/drawing/2014/main" id="{305A182B-1935-634D-99B7-6C21EC32C4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7506" y="2836683"/>
            <a:ext cx="2312100" cy="2187851"/>
          </a:xfrm>
          <a:prstGeom prst="rect">
            <a:avLst/>
          </a:prstGeom>
        </p:spPr>
      </p:pic>
      <p:pic>
        <p:nvPicPr>
          <p:cNvPr id="5" name="3.mov">
            <a:hlinkClick r:id="" action="ppaction://media"/>
            <a:extLst>
              <a:ext uri="{FF2B5EF4-FFF2-40B4-BE49-F238E27FC236}">
                <a16:creationId xmlns:a16="http://schemas.microsoft.com/office/drawing/2014/main" id="{0E0FD6BF-E1EA-BC4A-AE9D-87E3A6AC647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07999" y="2836683"/>
            <a:ext cx="2312099" cy="218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Opdracht 2</a:t>
            </a:r>
            <a:endParaRPr sz="240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729450" y="169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 i="1">
                <a:solidFill>
                  <a:srgbClr val="000000"/>
                </a:solidFill>
              </a:rPr>
              <a:t>Verzin een implementatie voor het bord, en schrijf een algoritme dat series van zetten uitvoert. Laat het algoritme games 4, 5, 6 van grootte 9x9 oplossen. Kortere series zijn betere series.</a:t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4</a:t>
            </a:fld>
            <a:endParaRPr/>
          </a:p>
        </p:txBody>
      </p:sp>
      <p:sp>
        <p:nvSpPr>
          <p:cNvPr id="11" name="Google Shape;111;p16">
            <a:extLst>
              <a:ext uri="{FF2B5EF4-FFF2-40B4-BE49-F238E27FC236}">
                <a16:creationId xmlns:a16="http://schemas.microsoft.com/office/drawing/2014/main" id="{A19BD96A-D309-8644-9D22-827A2B92C48D}"/>
              </a:ext>
            </a:extLst>
          </p:cNvPr>
          <p:cNvSpPr txBox="1">
            <a:spLocks/>
          </p:cNvSpPr>
          <p:nvPr/>
        </p:nvSpPr>
        <p:spPr>
          <a:xfrm>
            <a:off x="772992" y="2509375"/>
            <a:ext cx="91066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nl-NL" dirty="0">
                <a:solidFill>
                  <a:srgbClr val="000000"/>
                </a:solidFill>
              </a:rPr>
              <a:t>Game 4</a:t>
            </a:r>
          </a:p>
        </p:txBody>
      </p:sp>
      <p:sp>
        <p:nvSpPr>
          <p:cNvPr id="12" name="Google Shape;111;p16">
            <a:extLst>
              <a:ext uri="{FF2B5EF4-FFF2-40B4-BE49-F238E27FC236}">
                <a16:creationId xmlns:a16="http://schemas.microsoft.com/office/drawing/2014/main" id="{ECFD0621-54E2-2F43-AB2F-DCC56068616F}"/>
              </a:ext>
            </a:extLst>
          </p:cNvPr>
          <p:cNvSpPr txBox="1">
            <a:spLocks/>
          </p:cNvSpPr>
          <p:nvPr/>
        </p:nvSpPr>
        <p:spPr>
          <a:xfrm>
            <a:off x="3555851" y="2509374"/>
            <a:ext cx="91066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nl-NL" dirty="0">
                <a:solidFill>
                  <a:srgbClr val="000000"/>
                </a:solidFill>
              </a:rPr>
              <a:t>Game 5</a:t>
            </a:r>
          </a:p>
        </p:txBody>
      </p:sp>
      <p:sp>
        <p:nvSpPr>
          <p:cNvPr id="13" name="Google Shape;111;p16">
            <a:extLst>
              <a:ext uri="{FF2B5EF4-FFF2-40B4-BE49-F238E27FC236}">
                <a16:creationId xmlns:a16="http://schemas.microsoft.com/office/drawing/2014/main" id="{0B9A6AD4-1623-6D45-A1F7-24B95ADCB0BC}"/>
              </a:ext>
            </a:extLst>
          </p:cNvPr>
          <p:cNvSpPr txBox="1">
            <a:spLocks/>
          </p:cNvSpPr>
          <p:nvPr/>
        </p:nvSpPr>
        <p:spPr>
          <a:xfrm>
            <a:off x="6400117" y="2491247"/>
            <a:ext cx="91066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nl-NL" dirty="0">
                <a:solidFill>
                  <a:srgbClr val="000000"/>
                </a:solidFill>
              </a:rPr>
              <a:t>Game 6</a:t>
            </a:r>
          </a:p>
        </p:txBody>
      </p:sp>
      <p:pic>
        <p:nvPicPr>
          <p:cNvPr id="4" name="4.mov">
            <a:hlinkClick r:id="" action="ppaction://media"/>
            <a:extLst>
              <a:ext uri="{FF2B5EF4-FFF2-40B4-BE49-F238E27FC236}">
                <a16:creationId xmlns:a16="http://schemas.microsoft.com/office/drawing/2014/main" id="{B41B605D-1237-5541-B7D2-0547E3E93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874" y="2848857"/>
            <a:ext cx="2318526" cy="2193933"/>
          </a:xfrm>
          <a:prstGeom prst="rect">
            <a:avLst/>
          </a:prstGeom>
        </p:spPr>
      </p:pic>
      <p:pic>
        <p:nvPicPr>
          <p:cNvPr id="5" name="5.mov">
            <a:hlinkClick r:id="" action="ppaction://media"/>
            <a:extLst>
              <a:ext uri="{FF2B5EF4-FFF2-40B4-BE49-F238E27FC236}">
                <a16:creationId xmlns:a16="http://schemas.microsoft.com/office/drawing/2014/main" id="{7C77F194-16B1-024E-BE9C-B4025783C3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42468" y="2848856"/>
            <a:ext cx="2318527" cy="2193933"/>
          </a:xfrm>
          <a:prstGeom prst="rect">
            <a:avLst/>
          </a:prstGeom>
        </p:spPr>
      </p:pic>
      <p:pic>
        <p:nvPicPr>
          <p:cNvPr id="6" name="6.mov">
            <a:hlinkClick r:id="" action="ppaction://media"/>
            <a:extLst>
              <a:ext uri="{FF2B5EF4-FFF2-40B4-BE49-F238E27FC236}">
                <a16:creationId xmlns:a16="http://schemas.microsoft.com/office/drawing/2014/main" id="{228F2E55-D6C7-AB41-8C7C-8E9A8734BED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38710" y="2848856"/>
            <a:ext cx="2318528" cy="2193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Opdracht 3</a:t>
            </a:r>
            <a:endParaRPr sz="240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29450" y="169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i="1" dirty="0">
                <a:solidFill>
                  <a:srgbClr val="000000"/>
                </a:solidFill>
              </a:rPr>
              <a:t>Los game 7 van grootte 12x12 op  en pas je algoritme aan indien nodig.</a:t>
            </a:r>
            <a:endParaRPr i="1" dirty="0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729450" y="2128375"/>
            <a:ext cx="8149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>
                <a:solidFill>
                  <a:srgbClr val="000000"/>
                </a:solidFill>
              </a:rPr>
              <a:t>Game 7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5</a:t>
            </a:fld>
            <a:endParaRPr/>
          </a:p>
        </p:txBody>
      </p:sp>
      <p:pic>
        <p:nvPicPr>
          <p:cNvPr id="8" name="RH_game7 - HD 720p.mov">
            <a:hlinkClick r:id="" action="ppaction://media"/>
            <a:extLst>
              <a:ext uri="{FF2B5EF4-FFF2-40B4-BE49-F238E27FC236}">
                <a16:creationId xmlns:a16="http://schemas.microsoft.com/office/drawing/2014/main" id="{E5064090-91C8-BF44-B3D1-50FADA7F44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80" r="21077"/>
          <a:stretch/>
        </p:blipFill>
        <p:spPr>
          <a:xfrm>
            <a:off x="762278" y="2455474"/>
            <a:ext cx="2692122" cy="260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 dirty="0"/>
              <a:t>Implementatie </a:t>
            </a:r>
            <a:endParaRPr sz="2400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nl" sz="1600" dirty="0">
                <a:solidFill>
                  <a:srgbClr val="000000"/>
                </a:solidFill>
              </a:rPr>
              <a:t>Hoe definieer je een zet?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nl" sz="1600" dirty="0">
                <a:solidFill>
                  <a:srgbClr val="000000"/>
                </a:solidFill>
              </a:rPr>
              <a:t>Algoritmes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nl" sz="1200" dirty="0">
                <a:solidFill>
                  <a:srgbClr val="000000"/>
                </a:solidFill>
              </a:rPr>
              <a:t>Random ( + bound )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nl" sz="1200" dirty="0">
                <a:solidFill>
                  <a:srgbClr val="000000"/>
                </a:solidFill>
              </a:rPr>
              <a:t>Breadth-first 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nl" sz="1200" dirty="0">
                <a:solidFill>
                  <a:srgbClr val="000000"/>
                </a:solidFill>
              </a:rPr>
              <a:t>Best First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nl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65EE-9809-364A-A046-5A2DBBF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 van een zet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B1BA49-B82D-0743-B352-E5E8E22E1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Eén blokje</a:t>
            </a:r>
          </a:p>
          <a:p>
            <a:r>
              <a:rPr lang="nl-NL" dirty="0"/>
              <a:t>Meerdere blokjes</a:t>
            </a:r>
          </a:p>
          <a:p>
            <a:r>
              <a:rPr lang="nl-NL" dirty="0"/>
              <a:t>Alle blokjes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992E07-C7B5-F646-A17A-19F2DBEE2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7</a:t>
            </a:fld>
            <a:endParaRPr lang="nl-NL"/>
          </a:p>
        </p:txBody>
      </p:sp>
      <p:pic>
        <p:nvPicPr>
          <p:cNvPr id="6" name="Google Shape;165;p22">
            <a:extLst>
              <a:ext uri="{FF2B5EF4-FFF2-40B4-BE49-F238E27FC236}">
                <a16:creationId xmlns:a16="http://schemas.microsoft.com/office/drawing/2014/main" id="{F483307C-26D4-D74C-9EB7-8931027A47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4472" y="1067651"/>
            <a:ext cx="3492815" cy="3272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1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65EE-9809-364A-A046-5A2DBBF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 van een zet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B1BA49-B82D-0743-B352-E5E8E22E1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Eén blokje</a:t>
            </a:r>
          </a:p>
          <a:p>
            <a:r>
              <a:rPr lang="nl-NL" dirty="0"/>
              <a:t>Meerdere blokjes</a:t>
            </a:r>
          </a:p>
          <a:p>
            <a:r>
              <a:rPr lang="nl-NL" dirty="0"/>
              <a:t>Alle blokjes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992E07-C7B5-F646-A17A-19F2DBEE2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8</a:t>
            </a:fld>
            <a:endParaRPr lang="nl-NL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1FD8483-E073-6840-AB99-41B755E0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71" y="1063121"/>
            <a:ext cx="3492815" cy="32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4FBA30BA-2E71-6140-8E10-6B7AC72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71" y="1055125"/>
            <a:ext cx="3492815" cy="32811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0D65EE-9809-364A-A046-5A2DBBF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Definitie van een zet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B1BA49-B82D-0743-B352-E5E8E22E1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Eén blokje</a:t>
            </a:r>
          </a:p>
          <a:p>
            <a:r>
              <a:rPr lang="nl-NL" b="1" dirty="0"/>
              <a:t>Meerdere blokjes</a:t>
            </a:r>
          </a:p>
          <a:p>
            <a:r>
              <a:rPr lang="nl-NL" dirty="0"/>
              <a:t>Alle blokjes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992E07-C7B5-F646-A17A-19F2DBEE2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377179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398</Words>
  <Application>Microsoft Macintosh PowerPoint</Application>
  <PresentationFormat>Diavoorstelling (16:9)</PresentationFormat>
  <Paragraphs>148</Paragraphs>
  <Slides>21</Slides>
  <Notes>15</Notes>
  <HiddenSlides>0</HiddenSlides>
  <MMClips>8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Lato</vt:lpstr>
      <vt:lpstr>Arial</vt:lpstr>
      <vt:lpstr>Consolas</vt:lpstr>
      <vt:lpstr>Raleway</vt:lpstr>
      <vt:lpstr>Streamline</vt:lpstr>
      <vt:lpstr>Rush hour</vt:lpstr>
      <vt:lpstr>Het spel</vt:lpstr>
      <vt:lpstr>Opdracht 1</vt:lpstr>
      <vt:lpstr>Opdracht 2</vt:lpstr>
      <vt:lpstr>Opdracht 3</vt:lpstr>
      <vt:lpstr>Implementatie </vt:lpstr>
      <vt:lpstr>Definitie van een zet</vt:lpstr>
      <vt:lpstr>Definitie van een zet</vt:lpstr>
      <vt:lpstr>Definitie van een zet</vt:lpstr>
      <vt:lpstr>Definitie van een zet</vt:lpstr>
      <vt:lpstr>PowerPoint-presentatie</vt:lpstr>
      <vt:lpstr>Random + bound</vt:lpstr>
      <vt:lpstr>Breadth First</vt:lpstr>
      <vt:lpstr>Probleem</vt:lpstr>
      <vt:lpstr>Schatting toestandsruimte</vt:lpstr>
      <vt:lpstr>PowerPoint-presentatie</vt:lpstr>
      <vt:lpstr>Best First</vt:lpstr>
      <vt:lpstr>Vergelijking heuristieken</vt:lpstr>
      <vt:lpstr>Conclusie / Discussie</vt:lpstr>
      <vt:lpstr>Vragen?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</dc:title>
  <cp:lastModifiedBy>Fried Scholvinck</cp:lastModifiedBy>
  <cp:revision>43</cp:revision>
  <dcterms:modified xsi:type="dcterms:W3CDTF">2018-12-17T15:24:18Z</dcterms:modified>
</cp:coreProperties>
</file>